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3" r:id="rId1"/>
    <p:sldMasterId id="2147483731" r:id="rId2"/>
  </p:sldMasterIdLst>
  <p:notesMasterIdLst>
    <p:notesMasterId r:id="rId19"/>
  </p:notesMasterIdLst>
  <p:handoutMasterIdLst>
    <p:handoutMasterId r:id="rId20"/>
  </p:handoutMasterIdLst>
  <p:sldIdLst>
    <p:sldId id="256" r:id="rId3"/>
    <p:sldId id="347" r:id="rId4"/>
    <p:sldId id="348" r:id="rId5"/>
    <p:sldId id="268" r:id="rId6"/>
    <p:sldId id="325" r:id="rId7"/>
    <p:sldId id="330" r:id="rId8"/>
    <p:sldId id="332" r:id="rId9"/>
    <p:sldId id="331" r:id="rId10"/>
    <p:sldId id="346" r:id="rId11"/>
    <p:sldId id="333" r:id="rId12"/>
    <p:sldId id="335" r:id="rId13"/>
    <p:sldId id="336" r:id="rId14"/>
    <p:sldId id="338" r:id="rId15"/>
    <p:sldId id="339" r:id="rId16"/>
    <p:sldId id="344" r:id="rId17"/>
    <p:sldId id="329" r:id="rId18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FF"/>
    <a:srgbClr val="FC36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419" autoAdjust="0"/>
    <p:restoredTop sz="94660" autoAdjust="0"/>
  </p:normalViewPr>
  <p:slideViewPr>
    <p:cSldViewPr>
      <p:cViewPr varScale="1">
        <p:scale>
          <a:sx n="99" d="100"/>
          <a:sy n="99" d="100"/>
        </p:scale>
        <p:origin x="1764" y="30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14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758"/>
    </p:cViewPr>
  </p:sorterViewPr>
  <p:notesViewPr>
    <p:cSldViewPr>
      <p:cViewPr varScale="1">
        <p:scale>
          <a:sx n="85" d="100"/>
          <a:sy n="85" d="100"/>
        </p:scale>
        <p:origin x="3834" y="33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161" cy="464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048" tIns="47024" rIns="94048" bIns="47024" numCol="1" anchor="t" anchorCtr="0" compatLnSpc="1">
            <a:prstTxWarp prst="textNoShape">
              <a:avLst/>
            </a:prstTxWarp>
          </a:bodyPr>
          <a:lstStyle>
            <a:lvl1pPr defTabSz="940623" eaLnBrk="1" hangingPunct="1">
              <a:defRPr sz="1200">
                <a:latin typeface="Times New Roman" pitchFamily="18" charset="0"/>
              </a:defRPr>
            </a:lvl1pPr>
          </a:lstStyle>
          <a:p>
            <a:r>
              <a:rPr lang="en-US" dirty="0"/>
              <a:t>DOELAP Assessor Training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2240" y="0"/>
            <a:ext cx="3038160" cy="464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048" tIns="47024" rIns="94048" bIns="47024" numCol="1" anchor="t" anchorCtr="0" compatLnSpc="1">
            <a:prstTxWarp prst="textNoShape">
              <a:avLst/>
            </a:prstTxWarp>
          </a:bodyPr>
          <a:lstStyle>
            <a:lvl1pPr algn="r" defTabSz="940623" eaLnBrk="1" hangingPunct="1">
              <a:defRPr sz="1200">
                <a:latin typeface="Times New Roman" pitchFamily="18" charset="0"/>
              </a:defRPr>
            </a:lvl1pPr>
          </a:lstStyle>
          <a:p>
            <a:r>
              <a:rPr lang="en-US"/>
              <a:t>10/05/15</a:t>
            </a:r>
            <a:endParaRPr lang="en-US" dirty="0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2240" y="8832221"/>
            <a:ext cx="3038160" cy="464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048" tIns="47024" rIns="94048" bIns="47024" numCol="1" anchor="b" anchorCtr="0" compatLnSpc="1">
            <a:prstTxWarp prst="textNoShape">
              <a:avLst/>
            </a:prstTxWarp>
          </a:bodyPr>
          <a:lstStyle>
            <a:lvl1pPr algn="r" defTabSz="940623" eaLnBrk="1" hangingPunct="1">
              <a:defRPr sz="1200">
                <a:latin typeface="Times New Roman" pitchFamily="18" charset="0"/>
              </a:defRPr>
            </a:lvl1pPr>
          </a:lstStyle>
          <a:p>
            <a:fld id="{B8240CAA-BDDF-45F2-84B7-7D7EAF9339CB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88118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161" cy="464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048" tIns="47024" rIns="94048" bIns="47024" numCol="1" anchor="t" anchorCtr="0" compatLnSpc="1">
            <a:prstTxWarp prst="textNoShape">
              <a:avLst/>
            </a:prstTxWarp>
          </a:bodyPr>
          <a:lstStyle>
            <a:lvl1pPr defTabSz="940623" eaLnBrk="1" hangingPunct="1">
              <a:defRPr sz="1200">
                <a:latin typeface="Times New Roman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2240" y="0"/>
            <a:ext cx="3038160" cy="464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048" tIns="47024" rIns="94048" bIns="47024" numCol="1" anchor="t" anchorCtr="0" compatLnSpc="1">
            <a:prstTxWarp prst="textNoShape">
              <a:avLst/>
            </a:prstTxWarp>
          </a:bodyPr>
          <a:lstStyle>
            <a:lvl1pPr algn="r" defTabSz="940623" eaLnBrk="1" hangingPunct="1">
              <a:defRPr sz="1200">
                <a:latin typeface="Times New Roman" pitchFamily="18" charset="0"/>
              </a:defRPr>
            </a:lvl1pPr>
          </a:lstStyle>
          <a:p>
            <a:r>
              <a:rPr lang="en-US" dirty="0"/>
              <a:t>July 9, 2012</a:t>
            </a:r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2688" y="698500"/>
            <a:ext cx="4645025" cy="34845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4078" y="4414510"/>
            <a:ext cx="5142244" cy="4184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048" tIns="47024" rIns="94048" bIns="470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2221"/>
            <a:ext cx="3038161" cy="464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048" tIns="47024" rIns="94048" bIns="47024" numCol="1" anchor="b" anchorCtr="0" compatLnSpc="1">
            <a:prstTxWarp prst="textNoShape">
              <a:avLst/>
            </a:prstTxWarp>
          </a:bodyPr>
          <a:lstStyle>
            <a:lvl1pPr defTabSz="940623" eaLnBrk="1" hangingPunct="1">
              <a:defRPr sz="1200">
                <a:latin typeface="Times New Roman" pitchFamily="18" charset="0"/>
              </a:defRPr>
            </a:lvl1pPr>
          </a:lstStyle>
          <a:p>
            <a:r>
              <a:rPr lang="en-US" dirty="0"/>
              <a:t>DOELAP Assessor Training</a:t>
            </a:r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2240" y="8832221"/>
            <a:ext cx="3038160" cy="464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048" tIns="47024" rIns="94048" bIns="47024" numCol="1" anchor="b" anchorCtr="0" compatLnSpc="1">
            <a:prstTxWarp prst="textNoShape">
              <a:avLst/>
            </a:prstTxWarp>
          </a:bodyPr>
          <a:lstStyle>
            <a:lvl1pPr algn="r" defTabSz="940623" eaLnBrk="1" hangingPunct="1">
              <a:defRPr sz="1200">
                <a:latin typeface="Times New Roman" pitchFamily="18" charset="0"/>
              </a:defRPr>
            </a:lvl1pPr>
          </a:lstStyle>
          <a:p>
            <a:fld id="{431487DF-E120-4F5B-834E-40EF723C7E81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3134123"/>
      </p:ext>
    </p:extLst>
  </p:cSld>
  <p:clrMap bg1="lt1" tx1="dk1" bg2="lt2" tx2="dk2" accent1="accent1" accent2="accent2" accent3="accent3" accent4="accent4" accent5="accent5" accent6="accent6" hlink="hlink" folHlink="folHlink"/>
  <p:hf hd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r>
              <a:rPr lang="en-US" dirty="0"/>
              <a:t>July 9, 2012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 dirty="0"/>
              <a:t>DOELAP Assessor Training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B6107BE-B616-4391-B23A-B59105665D32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4275" y="698500"/>
            <a:ext cx="4645025" cy="3484563"/>
          </a:xfrm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170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135171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endParaRPr lang="en-US" sz="2400" dirty="0">
                <a:latin typeface="Times New Roman" pitchFamily="18" charset="0"/>
              </a:endParaRPr>
            </a:p>
          </p:txBody>
        </p:sp>
        <p:sp>
          <p:nvSpPr>
            <p:cNvPr id="135172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en-US" sz="2400" dirty="0">
                <a:latin typeface="Times New Roman" pitchFamily="18" charset="0"/>
              </a:endParaRPr>
            </a:p>
          </p:txBody>
        </p:sp>
        <p:grpSp>
          <p:nvGrpSpPr>
            <p:cNvPr id="135173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135174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sz="2400" dirty="0">
                  <a:latin typeface="Times New Roman" pitchFamily="18" charset="0"/>
                </a:endParaRPr>
              </a:p>
            </p:txBody>
          </p:sp>
          <p:sp>
            <p:nvSpPr>
              <p:cNvPr id="135175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sz="2400" dirty="0">
                  <a:latin typeface="Times New Roman" pitchFamily="18" charset="0"/>
                </a:endParaRPr>
              </a:p>
            </p:txBody>
          </p:sp>
          <p:sp>
            <p:nvSpPr>
              <p:cNvPr id="135176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sz="2400" dirty="0">
                  <a:latin typeface="Times New Roman" pitchFamily="18" charset="0"/>
                </a:endParaRPr>
              </a:p>
            </p:txBody>
          </p:sp>
          <p:sp>
            <p:nvSpPr>
              <p:cNvPr id="135177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sz="2400" dirty="0">
                  <a:latin typeface="Times New Roman" pitchFamily="18" charset="0"/>
                </a:endParaRPr>
              </a:p>
            </p:txBody>
          </p:sp>
          <p:sp>
            <p:nvSpPr>
              <p:cNvPr id="135178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sz="2400" dirty="0">
                  <a:latin typeface="Times New Roman" pitchFamily="18" charset="0"/>
                </a:endParaRPr>
              </a:p>
            </p:txBody>
          </p:sp>
          <p:sp>
            <p:nvSpPr>
              <p:cNvPr id="135179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sz="2400" dirty="0">
                  <a:latin typeface="Times New Roman" pitchFamily="18" charset="0"/>
                </a:endParaRPr>
              </a:p>
            </p:txBody>
          </p:sp>
          <p:sp>
            <p:nvSpPr>
              <p:cNvPr id="135180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sz="2400" dirty="0">
                  <a:latin typeface="Times New Roman" pitchFamily="18" charset="0"/>
                </a:endParaRPr>
              </a:p>
            </p:txBody>
          </p:sp>
          <p:sp>
            <p:nvSpPr>
              <p:cNvPr id="135181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sz="2400" dirty="0">
                  <a:latin typeface="Times New Roman" pitchFamily="18" charset="0"/>
                </a:endParaRPr>
              </a:p>
            </p:txBody>
          </p:sp>
          <p:sp>
            <p:nvSpPr>
              <p:cNvPr id="135182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sz="2400" dirty="0">
                  <a:latin typeface="Times New Roman" pitchFamily="18" charset="0"/>
                </a:endParaRPr>
              </a:p>
            </p:txBody>
          </p:sp>
          <p:sp>
            <p:nvSpPr>
              <p:cNvPr id="135183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sz="2400" dirty="0">
                  <a:latin typeface="Times New Roman" pitchFamily="18" charset="0"/>
                </a:endParaRPr>
              </a:p>
            </p:txBody>
          </p:sp>
        </p:grpSp>
      </p:grpSp>
      <p:sp>
        <p:nvSpPr>
          <p:cNvPr id="135184" name="Rectangle 16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July 9, 2012</a:t>
            </a:r>
          </a:p>
        </p:txBody>
      </p:sp>
      <p:sp>
        <p:nvSpPr>
          <p:cNvPr id="135185" name="Rectangle 17"/>
          <p:cNvSpPr>
            <a:spLocks noGrp="1" noChangeArrowheads="1"/>
          </p:cNvSpPr>
          <p:nvPr>
            <p:ph type="ftr" sz="quarter" idx="3"/>
          </p:nvPr>
        </p:nvSpPr>
        <p:spPr>
          <a:xfrm>
            <a:off x="2819400" y="6248400"/>
            <a:ext cx="35052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DOELAP Assessor Training</a:t>
            </a:r>
          </a:p>
        </p:txBody>
      </p:sp>
      <p:sp>
        <p:nvSpPr>
          <p:cNvPr id="135186" name="Rectangle 1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71C2648-957E-4618-8DC8-C5B17B767F35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135187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5188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000" tmFilter="0, 0; .2, .5; .8, .5; 1, 0"/>
                                        <p:tgtEl>
                                          <p:spTgt spid="13518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500" autoRev="1" fill="hold"/>
                                        <p:tgtEl>
                                          <p:spTgt spid="13518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185" grpId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DOELAP Assessor Training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502BAB8-3E99-460F-9EB5-97432F9EA5E1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July 9, 2012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DOELAP Assessor Training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CB67EAE-A7C9-478F-8D65-27452EFE3D85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July 9, 2012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DOELAP Assessor Training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5D5CCF1-1B8D-4693-9C48-583B06242D1F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July 9, 2012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DOELAP Assessor Training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18F4605-FBD8-47CD-9086-9F58C87EA4F8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July 9, 2012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DOELAP Assessor Training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773A10E-460D-4B47-94B5-04E533FE883A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July 9, 2012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DOELAP Assessor Training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F01318F-550F-467B-A192-254074A390CC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July 9, 2012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DOELAP Assessor Training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12B2372-B0D2-4AFE-92DC-0B4A3E38D5DA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July 9, 2012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DOELAP Assessor Training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BFBBA47-A781-41A6-96B3-C35B3113497A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July 9, 2012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DOELAP Assessor Training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C7E48CF-CA96-4E4E-B4F3-62A6C7602F11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July 9, 2012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DOELAP Assessor Training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E55D8B4-FBFB-4695-957A-4CFCC89DA691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July 9, 2012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743200" y="6248400"/>
            <a:ext cx="3657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DOELAP Assessor Training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C84847A1-C1A4-4F8A-9B3A-34841C3E8EFA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July 9, 2012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743200" y="6248400"/>
            <a:ext cx="3657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DOELAP Assessor Training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84A2371F-7813-41C7-8042-49D8EFAE249B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July 9, 2012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OE-NE LOGO (Horizontal) 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9550" y="152400"/>
            <a:ext cx="8723313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Line 5"/>
          <p:cNvSpPr>
            <a:spLocks noChangeShapeType="1"/>
          </p:cNvSpPr>
          <p:nvPr/>
        </p:nvSpPr>
        <p:spPr bwMode="auto">
          <a:xfrm>
            <a:off x="381000" y="1546225"/>
            <a:ext cx="8458200" cy="0"/>
          </a:xfrm>
          <a:prstGeom prst="line">
            <a:avLst/>
          </a:prstGeom>
          <a:noFill/>
          <a:ln w="38100">
            <a:solidFill>
              <a:srgbClr val="1B5527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Line 6"/>
          <p:cNvSpPr>
            <a:spLocks noChangeShapeType="1"/>
          </p:cNvSpPr>
          <p:nvPr/>
        </p:nvSpPr>
        <p:spPr bwMode="auto">
          <a:xfrm>
            <a:off x="533400" y="1600200"/>
            <a:ext cx="8458200" cy="0"/>
          </a:xfrm>
          <a:prstGeom prst="line">
            <a:avLst/>
          </a:prstGeom>
          <a:noFill/>
          <a:ln w="38100">
            <a:solidFill>
              <a:srgbClr val="E8BB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 sz="2800" b="1">
                <a:latin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85800" y="4572000"/>
            <a:ext cx="7696200" cy="1752600"/>
          </a:xfrm>
        </p:spPr>
        <p:txBody>
          <a:bodyPr/>
          <a:lstStyle>
            <a:lvl1pPr marL="0" indent="0" algn="ctr">
              <a:spcAft>
                <a:spcPct val="0"/>
              </a:spcAft>
              <a:buFont typeface="Wingdings" pitchFamily="2" charset="2"/>
              <a:buNone/>
              <a:defRPr>
                <a:latin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Tahoma" pitchFamily="34" charset="0"/>
                <a:cs typeface="Tahoma" pitchFamily="34" charset="0"/>
              </a:defRPr>
            </a:lvl1pPr>
            <a:lvl2pPr>
              <a:defRPr>
                <a:latin typeface="Tahoma" pitchFamily="34" charset="0"/>
                <a:cs typeface="Tahoma" pitchFamily="34" charset="0"/>
              </a:defRPr>
            </a:lvl2pPr>
            <a:lvl3pPr>
              <a:defRPr>
                <a:latin typeface="Tahoma" pitchFamily="34" charset="0"/>
                <a:cs typeface="Tahoma" pitchFamily="34" charset="0"/>
              </a:defRPr>
            </a:lvl3pPr>
            <a:lvl4pPr>
              <a:defRPr>
                <a:latin typeface="Tahoma" pitchFamily="34" charset="0"/>
                <a:cs typeface="Tahoma" pitchFamily="34" charset="0"/>
              </a:defRPr>
            </a:lvl4pPr>
            <a:lvl5pPr>
              <a:defRPr>
                <a:latin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September 2012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DOELAP Assessor Training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3600" b="1" cap="all">
                <a:latin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latin typeface="Tahoma" pitchFamily="34" charset="0"/>
                <a:cs typeface="Tahoma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September 2012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DOELAP Assessor Training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6400"/>
            <a:ext cx="4038600" cy="4724400"/>
          </a:xfrm>
        </p:spPr>
        <p:txBody>
          <a:bodyPr/>
          <a:lstStyle>
            <a:lvl1pPr>
              <a:defRPr sz="2800">
                <a:latin typeface="Tahoma" pitchFamily="34" charset="0"/>
                <a:cs typeface="Tahoma" pitchFamily="34" charset="0"/>
              </a:defRPr>
            </a:lvl1pPr>
            <a:lvl2pPr>
              <a:defRPr sz="2400">
                <a:latin typeface="Tahoma" pitchFamily="34" charset="0"/>
                <a:cs typeface="Tahoma" pitchFamily="34" charset="0"/>
              </a:defRPr>
            </a:lvl2pPr>
            <a:lvl3pPr>
              <a:defRPr sz="2000">
                <a:latin typeface="Tahoma" pitchFamily="34" charset="0"/>
                <a:cs typeface="Tahoma" pitchFamily="34" charset="0"/>
              </a:defRPr>
            </a:lvl3pPr>
            <a:lvl4pPr>
              <a:defRPr sz="1800">
                <a:latin typeface="Tahoma" pitchFamily="34" charset="0"/>
                <a:cs typeface="Tahoma" pitchFamily="34" charset="0"/>
              </a:defRPr>
            </a:lvl4pPr>
            <a:lvl5pPr>
              <a:defRPr sz="1800">
                <a:latin typeface="Tahoma" pitchFamily="34" charset="0"/>
                <a:cs typeface="Tahoma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4038600" cy="4724400"/>
          </a:xfrm>
        </p:spPr>
        <p:txBody>
          <a:bodyPr/>
          <a:lstStyle>
            <a:lvl1pPr>
              <a:defRPr sz="2800">
                <a:latin typeface="Tahoma" pitchFamily="34" charset="0"/>
                <a:cs typeface="Tahoma" pitchFamily="34" charset="0"/>
              </a:defRPr>
            </a:lvl1pPr>
            <a:lvl2pPr>
              <a:defRPr sz="2400">
                <a:latin typeface="Tahoma" pitchFamily="34" charset="0"/>
                <a:cs typeface="Tahoma" pitchFamily="34" charset="0"/>
              </a:defRPr>
            </a:lvl2pPr>
            <a:lvl3pPr>
              <a:defRPr sz="2000">
                <a:latin typeface="Tahoma" pitchFamily="34" charset="0"/>
                <a:cs typeface="Tahoma" pitchFamily="34" charset="0"/>
              </a:defRPr>
            </a:lvl3pPr>
            <a:lvl4pPr>
              <a:defRPr sz="1800">
                <a:latin typeface="Tahoma" pitchFamily="34" charset="0"/>
                <a:cs typeface="Tahoma" pitchFamily="34" charset="0"/>
              </a:defRPr>
            </a:lvl4pPr>
            <a:lvl5pPr>
              <a:defRPr sz="1800">
                <a:latin typeface="Tahoma" pitchFamily="34" charset="0"/>
                <a:cs typeface="Tahoma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September 2012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DOELAP Assessor Training</a:t>
            </a:r>
          </a:p>
          <a:p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274638"/>
            <a:ext cx="5791200" cy="1143000"/>
          </a:xfrm>
        </p:spPr>
        <p:txBody>
          <a:bodyPr/>
          <a:lstStyle>
            <a:lvl1pPr>
              <a:defRPr>
                <a:latin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0">
                <a:latin typeface="Tahoma" pitchFamily="34" charset="0"/>
                <a:cs typeface="Tahoma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>
                <a:latin typeface="Tahoma" pitchFamily="34" charset="0"/>
                <a:cs typeface="Tahoma" pitchFamily="34" charset="0"/>
              </a:defRPr>
            </a:lvl1pPr>
            <a:lvl2pPr>
              <a:defRPr sz="2000">
                <a:latin typeface="Tahoma" pitchFamily="34" charset="0"/>
                <a:cs typeface="Tahoma" pitchFamily="34" charset="0"/>
              </a:defRPr>
            </a:lvl2pPr>
            <a:lvl3pPr>
              <a:defRPr sz="1800">
                <a:latin typeface="Tahoma" pitchFamily="34" charset="0"/>
                <a:cs typeface="Tahoma" pitchFamily="34" charset="0"/>
              </a:defRPr>
            </a:lvl3pPr>
            <a:lvl4pPr>
              <a:defRPr sz="1600">
                <a:latin typeface="Tahoma" pitchFamily="34" charset="0"/>
                <a:cs typeface="Tahoma" pitchFamily="34" charset="0"/>
              </a:defRPr>
            </a:lvl4pPr>
            <a:lvl5pPr>
              <a:defRPr sz="1600">
                <a:latin typeface="Tahoma" pitchFamily="34" charset="0"/>
                <a:cs typeface="Tahoma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0">
                <a:latin typeface="Tahoma" pitchFamily="34" charset="0"/>
                <a:cs typeface="Tahoma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>
                <a:latin typeface="Tahoma" pitchFamily="34" charset="0"/>
                <a:cs typeface="Tahoma" pitchFamily="34" charset="0"/>
              </a:defRPr>
            </a:lvl1pPr>
            <a:lvl2pPr>
              <a:defRPr sz="2000">
                <a:latin typeface="Tahoma" pitchFamily="34" charset="0"/>
                <a:cs typeface="Tahoma" pitchFamily="34" charset="0"/>
              </a:defRPr>
            </a:lvl2pPr>
            <a:lvl3pPr>
              <a:defRPr sz="1800">
                <a:latin typeface="Tahoma" pitchFamily="34" charset="0"/>
                <a:cs typeface="Tahoma" pitchFamily="34" charset="0"/>
              </a:defRPr>
            </a:lvl3pPr>
            <a:lvl4pPr>
              <a:defRPr sz="1600">
                <a:latin typeface="Tahoma" pitchFamily="34" charset="0"/>
                <a:cs typeface="Tahoma" pitchFamily="34" charset="0"/>
              </a:defRPr>
            </a:lvl4pPr>
            <a:lvl5pPr>
              <a:defRPr sz="1600">
                <a:latin typeface="Tahoma" pitchFamily="34" charset="0"/>
                <a:cs typeface="Tahoma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September 2012</a:t>
            </a:r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DOELAP Assessor Training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xfrm>
            <a:off x="381000" y="6610350"/>
            <a:ext cx="2133600" cy="247650"/>
          </a:xfrm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September 2012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DOELAP Assessor Training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September 2012</a:t>
            </a:r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DOELAP Assessor Training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>
                <a:latin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>
                <a:latin typeface="Tahoma" pitchFamily="34" charset="0"/>
                <a:cs typeface="Tahoma" pitchFamily="34" charset="0"/>
              </a:defRPr>
            </a:lvl1pPr>
            <a:lvl2pPr>
              <a:defRPr sz="2800">
                <a:latin typeface="Tahoma" pitchFamily="34" charset="0"/>
                <a:cs typeface="Tahoma" pitchFamily="34" charset="0"/>
              </a:defRPr>
            </a:lvl2pPr>
            <a:lvl3pPr>
              <a:defRPr sz="2400">
                <a:latin typeface="Tahoma" pitchFamily="34" charset="0"/>
                <a:cs typeface="Tahoma" pitchFamily="34" charset="0"/>
              </a:defRPr>
            </a:lvl3pPr>
            <a:lvl4pPr>
              <a:defRPr sz="2000">
                <a:latin typeface="Tahoma" pitchFamily="34" charset="0"/>
                <a:cs typeface="Tahoma" pitchFamily="34" charset="0"/>
              </a:defRPr>
            </a:lvl4pPr>
            <a:lvl5pPr>
              <a:defRPr sz="2000">
                <a:latin typeface="Tahoma" pitchFamily="34" charset="0"/>
                <a:cs typeface="Tahoma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latin typeface="Tahoma" pitchFamily="34" charset="0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September 2012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DOELAP Assessor Training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latin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>
                <a:latin typeface="Tahoma" pitchFamily="34" charset="0"/>
                <a:cs typeface="Tahoma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latin typeface="Tahoma" pitchFamily="34" charset="0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September 2012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DOELAP Assessor Training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Tahoma" pitchFamily="34" charset="0"/>
                <a:cs typeface="Tahoma" pitchFamily="34" charset="0"/>
              </a:defRPr>
            </a:lvl1pPr>
            <a:lvl2pPr>
              <a:defRPr>
                <a:latin typeface="Tahoma" pitchFamily="34" charset="0"/>
                <a:cs typeface="Tahoma" pitchFamily="34" charset="0"/>
              </a:defRPr>
            </a:lvl2pPr>
            <a:lvl3pPr>
              <a:defRPr>
                <a:latin typeface="Tahoma" pitchFamily="34" charset="0"/>
                <a:cs typeface="Tahoma" pitchFamily="34" charset="0"/>
              </a:defRPr>
            </a:lvl3pPr>
            <a:lvl4pPr>
              <a:defRPr>
                <a:latin typeface="Tahoma" pitchFamily="34" charset="0"/>
                <a:cs typeface="Tahoma" pitchFamily="34" charset="0"/>
              </a:defRPr>
            </a:lvl4pPr>
            <a:lvl5pPr>
              <a:defRPr>
                <a:latin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September 2012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DOELAP Assessor Training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2400"/>
            <a:ext cx="2057400" cy="6248400"/>
          </a:xfrm>
        </p:spPr>
        <p:txBody>
          <a:bodyPr vert="eaVert"/>
          <a:lstStyle>
            <a:lvl1pPr>
              <a:defRPr>
                <a:latin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2400"/>
            <a:ext cx="6019800" cy="6248400"/>
          </a:xfrm>
        </p:spPr>
        <p:txBody>
          <a:bodyPr vert="eaVert"/>
          <a:lstStyle>
            <a:lvl1pPr>
              <a:defRPr>
                <a:latin typeface="Tahoma" pitchFamily="34" charset="0"/>
                <a:cs typeface="Tahoma" pitchFamily="34" charset="0"/>
              </a:defRPr>
            </a:lvl1pPr>
            <a:lvl2pPr>
              <a:defRPr>
                <a:latin typeface="Tahoma" pitchFamily="34" charset="0"/>
                <a:cs typeface="Tahoma" pitchFamily="34" charset="0"/>
              </a:defRPr>
            </a:lvl2pPr>
            <a:lvl3pPr>
              <a:defRPr>
                <a:latin typeface="Tahoma" pitchFamily="34" charset="0"/>
                <a:cs typeface="Tahoma" pitchFamily="34" charset="0"/>
              </a:defRPr>
            </a:lvl3pPr>
            <a:lvl4pPr>
              <a:defRPr>
                <a:latin typeface="Tahoma" pitchFamily="34" charset="0"/>
                <a:cs typeface="Tahoma" pitchFamily="34" charset="0"/>
              </a:defRPr>
            </a:lvl4pPr>
            <a:lvl5pPr>
              <a:defRPr>
                <a:latin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September 2012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DOELAP Assessor Training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743200" y="6248400"/>
            <a:ext cx="3657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FC3649"/>
                </a:solidFill>
              </a:defRPr>
            </a:lvl1pPr>
          </a:lstStyle>
          <a:p>
            <a:r>
              <a:rPr lang="en-US" dirty="0"/>
              <a:t>DOELAP Assessor Training</a:t>
            </a:r>
          </a:p>
        </p:txBody>
      </p:sp>
      <p:sp>
        <p:nvSpPr>
          <p:cNvPr id="134147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 Black" pitchFamily="34" charset="0"/>
              </a:defRPr>
            </a:lvl1pPr>
          </a:lstStyle>
          <a:p>
            <a:fld id="{779F110E-6687-4F94-9D70-E4EAD339A4CE}" type="slidenum">
              <a:rPr lang="en-US"/>
              <a:pPr/>
              <a:t>‹#›</a:t>
            </a:fld>
            <a:endParaRPr lang="en-US" dirty="0"/>
          </a:p>
        </p:txBody>
      </p:sp>
      <p:grpSp>
        <p:nvGrpSpPr>
          <p:cNvPr id="134148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134149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endParaRPr lang="en-US" sz="2400" dirty="0">
                <a:latin typeface="Times New Roman" pitchFamily="18" charset="0"/>
              </a:endParaRPr>
            </a:p>
          </p:txBody>
        </p:sp>
        <p:sp>
          <p:nvSpPr>
            <p:cNvPr id="134150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en-US" sz="2400" dirty="0">
                <a:latin typeface="Times New Roman" pitchFamily="18" charset="0"/>
              </a:endParaRPr>
            </a:p>
          </p:txBody>
        </p:sp>
        <p:sp>
          <p:nvSpPr>
            <p:cNvPr id="134151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en-US" dirty="0">
                <a:solidFill>
                  <a:schemeClr val="hlink"/>
                </a:solidFill>
              </a:endParaRPr>
            </a:p>
          </p:txBody>
        </p:sp>
        <p:sp>
          <p:nvSpPr>
            <p:cNvPr id="134152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en-US" dirty="0">
                <a:solidFill>
                  <a:schemeClr val="hlink"/>
                </a:solidFill>
              </a:endParaRPr>
            </a:p>
          </p:txBody>
        </p:sp>
        <p:sp>
          <p:nvSpPr>
            <p:cNvPr id="134153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en-US" dirty="0">
                <a:solidFill>
                  <a:schemeClr val="accent2"/>
                </a:solidFill>
              </a:endParaRPr>
            </a:p>
          </p:txBody>
        </p:sp>
        <p:sp>
          <p:nvSpPr>
            <p:cNvPr id="134154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en-US" dirty="0">
                <a:solidFill>
                  <a:schemeClr val="hlink"/>
                </a:solidFill>
              </a:endParaRPr>
            </a:p>
          </p:txBody>
        </p:sp>
        <p:sp>
          <p:nvSpPr>
            <p:cNvPr id="134155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en-US" sz="2400" dirty="0">
                <a:latin typeface="Times New Roman" pitchFamily="18" charset="0"/>
              </a:endParaRPr>
            </a:p>
          </p:txBody>
        </p:sp>
        <p:sp>
          <p:nvSpPr>
            <p:cNvPr id="134156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en-US" dirty="0">
                <a:solidFill>
                  <a:schemeClr val="accent2"/>
                </a:solidFill>
              </a:endParaRPr>
            </a:p>
          </p:txBody>
        </p:sp>
        <p:sp>
          <p:nvSpPr>
            <p:cNvPr id="134157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en-US" dirty="0">
                <a:solidFill>
                  <a:schemeClr val="accent2"/>
                </a:solidFill>
              </a:endParaRPr>
            </a:p>
          </p:txBody>
        </p:sp>
      </p:grpSp>
      <p:sp>
        <p:nvSpPr>
          <p:cNvPr id="134158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34159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4160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r>
              <a:rPr lang="en-US" dirty="0" err="1"/>
              <a:t>Septermber</a:t>
            </a:r>
            <a:r>
              <a:rPr lang="en-US" dirty="0"/>
              <a:t> 2018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  <p:sldLayoutId id="2147483715" r:id="rId12"/>
    <p:sldLayoutId id="2147483716" r:id="rId13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1341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13414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4146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C3649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146" grpId="0"/>
    </p:bldLst>
  </p:timing>
  <p:hf hdr="0"/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OE-NE LOGO (Vertital) A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6200" y="87313"/>
            <a:ext cx="2743200" cy="1512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895600" y="152400"/>
            <a:ext cx="5791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76400"/>
            <a:ext cx="82296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125" name="Line 5"/>
          <p:cNvSpPr>
            <a:spLocks noChangeShapeType="1"/>
          </p:cNvSpPr>
          <p:nvPr/>
        </p:nvSpPr>
        <p:spPr bwMode="auto">
          <a:xfrm>
            <a:off x="381000" y="1470025"/>
            <a:ext cx="8458200" cy="0"/>
          </a:xfrm>
          <a:prstGeom prst="line">
            <a:avLst/>
          </a:prstGeom>
          <a:noFill/>
          <a:ln w="38100">
            <a:solidFill>
              <a:srgbClr val="1B5527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126" name="Line 6"/>
          <p:cNvSpPr>
            <a:spLocks noChangeShapeType="1"/>
          </p:cNvSpPr>
          <p:nvPr/>
        </p:nvSpPr>
        <p:spPr bwMode="auto">
          <a:xfrm>
            <a:off x="533400" y="1524000"/>
            <a:ext cx="8458200" cy="0"/>
          </a:xfrm>
          <a:prstGeom prst="line">
            <a:avLst/>
          </a:prstGeom>
          <a:noFill/>
          <a:ln w="38100">
            <a:solidFill>
              <a:srgbClr val="E8BB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610350"/>
            <a:ext cx="21336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r>
              <a:rPr lang="en-US" dirty="0"/>
              <a:t>July 9, 2012</a:t>
            </a:r>
          </a:p>
        </p:txBody>
      </p:sp>
      <p:sp>
        <p:nvSpPr>
          <p:cNvPr id="5128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610350"/>
            <a:ext cx="28956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900"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DOELAP Assessor Training</a:t>
            </a:r>
          </a:p>
        </p:txBody>
      </p:sp>
      <p:sp>
        <p:nvSpPr>
          <p:cNvPr id="5129" name="Text Box 9"/>
          <p:cNvSpPr txBox="1">
            <a:spLocks noChangeArrowheads="1"/>
          </p:cNvSpPr>
          <p:nvPr/>
        </p:nvSpPr>
        <p:spPr bwMode="auto">
          <a:xfrm>
            <a:off x="7162800" y="6610350"/>
            <a:ext cx="1828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fld id="{68FDB87E-F0FA-40A3-9FA7-1367BFBAC224}" type="slidenum">
              <a:rPr lang="en-US" sz="900"/>
              <a:pPr algn="r">
                <a:spcBef>
                  <a:spcPct val="50000"/>
                </a:spcBef>
                <a:defRPr/>
              </a:pPr>
              <a:t>‹#›</a:t>
            </a:fld>
            <a:endParaRPr lang="en-US" sz="9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1B5527"/>
          </a:solidFill>
          <a:latin typeface="Tahoma" pitchFamily="34" charset="0"/>
          <a:ea typeface="+mj-ea"/>
          <a:cs typeface="Tahoma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1B5527"/>
          </a:solidFill>
          <a:latin typeface="Arial Black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1B5527"/>
          </a:solidFill>
          <a:latin typeface="Arial Black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1B5527"/>
          </a:solidFill>
          <a:latin typeface="Arial Black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1B5527"/>
          </a:solidFill>
          <a:latin typeface="Arial Black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1B5527"/>
          </a:solidFill>
          <a:latin typeface="Arial Black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1B5527"/>
          </a:solidFill>
          <a:latin typeface="Arial Black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1B5527"/>
          </a:solidFill>
          <a:latin typeface="Arial Black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1B5527"/>
          </a:solidFill>
          <a:latin typeface="Arial Black" pitchFamily="34" charset="0"/>
        </a:defRPr>
      </a:lvl9pPr>
    </p:titleStyle>
    <p:bodyStyle>
      <a:lvl1pPr marL="231775" indent="-231775" algn="l" rtl="0" eaLnBrk="1" fontAlgn="base" hangingPunct="1">
        <a:spcBef>
          <a:spcPct val="0"/>
        </a:spcBef>
        <a:spcAft>
          <a:spcPct val="50000"/>
        </a:spcAft>
        <a:buClr>
          <a:srgbClr val="1B5527"/>
        </a:buClr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571500" indent="-225425" algn="l" rtl="0" eaLnBrk="1" fontAlgn="base" hangingPunct="1">
        <a:spcBef>
          <a:spcPct val="0"/>
        </a:spcBef>
        <a:spcAft>
          <a:spcPct val="50000"/>
        </a:spcAft>
        <a:buClr>
          <a:srgbClr val="1B5527"/>
        </a:buClr>
        <a:buSzPct val="110000"/>
        <a:buFont typeface="Symbol" pitchFamily="18" charset="2"/>
        <a:buChar char="·"/>
        <a:defRPr>
          <a:solidFill>
            <a:schemeClr val="tx1"/>
          </a:solidFill>
          <a:latin typeface="Arial" charset="0"/>
        </a:defRPr>
      </a:lvl2pPr>
      <a:lvl3pPr marL="914400" indent="-228600" algn="l" rtl="0" eaLnBrk="1" fontAlgn="base" hangingPunct="1">
        <a:spcBef>
          <a:spcPct val="0"/>
        </a:spcBef>
        <a:spcAft>
          <a:spcPct val="50000"/>
        </a:spcAft>
        <a:buClr>
          <a:srgbClr val="1B5527"/>
        </a:buClr>
        <a:buSzPct val="110000"/>
        <a:buFont typeface="Arial" charset="0"/>
        <a:buChar char="–"/>
        <a:defRPr sz="1600">
          <a:solidFill>
            <a:schemeClr val="tx1"/>
          </a:solidFill>
          <a:latin typeface="Arial" charset="0"/>
        </a:defRPr>
      </a:lvl3pPr>
      <a:lvl4pPr marL="1257300" indent="-228600" algn="l" rtl="0" eaLnBrk="1" fontAlgn="base" hangingPunct="1">
        <a:spcBef>
          <a:spcPct val="0"/>
        </a:spcBef>
        <a:spcAft>
          <a:spcPct val="50000"/>
        </a:spcAft>
        <a:buClr>
          <a:srgbClr val="1B5527"/>
        </a:buClr>
        <a:buChar char="•"/>
        <a:defRPr sz="1400">
          <a:solidFill>
            <a:schemeClr val="tx1"/>
          </a:solidFill>
          <a:latin typeface="Arial" charset="0"/>
        </a:defRPr>
      </a:lvl4pPr>
      <a:lvl5pPr marL="1600200" indent="-228600" algn="l" rtl="0" eaLnBrk="1" fontAlgn="base" hangingPunct="1">
        <a:spcBef>
          <a:spcPct val="0"/>
        </a:spcBef>
        <a:spcAft>
          <a:spcPct val="50000"/>
        </a:spcAft>
        <a:buClr>
          <a:srgbClr val="1B5527"/>
        </a:buClr>
        <a:buChar char="»"/>
        <a:defRPr sz="1200">
          <a:solidFill>
            <a:schemeClr val="tx1"/>
          </a:solidFill>
          <a:latin typeface="Arial" charset="0"/>
        </a:defRPr>
      </a:lvl5pPr>
      <a:lvl6pPr marL="2057400" indent="-228600" algn="l" rtl="0" eaLnBrk="1" fontAlgn="base" hangingPunct="1">
        <a:spcBef>
          <a:spcPct val="0"/>
        </a:spcBef>
        <a:spcAft>
          <a:spcPct val="50000"/>
        </a:spcAft>
        <a:buClr>
          <a:srgbClr val="1B5527"/>
        </a:buClr>
        <a:buChar char="»"/>
        <a:defRPr sz="1200">
          <a:solidFill>
            <a:schemeClr val="tx1"/>
          </a:solidFill>
          <a:latin typeface="Arial" charset="0"/>
        </a:defRPr>
      </a:lvl6pPr>
      <a:lvl7pPr marL="2514600" indent="-228600" algn="l" rtl="0" eaLnBrk="1" fontAlgn="base" hangingPunct="1">
        <a:spcBef>
          <a:spcPct val="0"/>
        </a:spcBef>
        <a:spcAft>
          <a:spcPct val="50000"/>
        </a:spcAft>
        <a:buClr>
          <a:srgbClr val="1B5527"/>
        </a:buClr>
        <a:buChar char="»"/>
        <a:defRPr sz="1200">
          <a:solidFill>
            <a:schemeClr val="tx1"/>
          </a:solidFill>
          <a:latin typeface="Arial" charset="0"/>
        </a:defRPr>
      </a:lvl7pPr>
      <a:lvl8pPr marL="2971800" indent="-228600" algn="l" rtl="0" eaLnBrk="1" fontAlgn="base" hangingPunct="1">
        <a:spcBef>
          <a:spcPct val="0"/>
        </a:spcBef>
        <a:spcAft>
          <a:spcPct val="50000"/>
        </a:spcAft>
        <a:buClr>
          <a:srgbClr val="1B5527"/>
        </a:buClr>
        <a:buChar char="»"/>
        <a:defRPr sz="1200">
          <a:solidFill>
            <a:schemeClr val="tx1"/>
          </a:solidFill>
          <a:latin typeface="Arial" charset="0"/>
        </a:defRPr>
      </a:lvl8pPr>
      <a:lvl9pPr marL="3429000" indent="-228600" algn="l" rtl="0" eaLnBrk="1" fontAlgn="base" hangingPunct="1">
        <a:spcBef>
          <a:spcPct val="0"/>
        </a:spcBef>
        <a:spcAft>
          <a:spcPct val="50000"/>
        </a:spcAft>
        <a:buClr>
          <a:srgbClr val="1B5527"/>
        </a:buClr>
        <a:buChar char="»"/>
        <a:defRPr sz="12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gcc02.safelinks.protection.outlook.com/?url=https%3A%2F%2Fresl.id.energy.gov%2Fassessordata%2Fdosimetry%2FAudit%2520Sites%2FHanfordMIS%2FHanfordMIS.html&amp;data=05%7C02%7Cbohrerse%40id.doe.gov%7Cfd29e23239364129e40408dec63b8060%7C112763a0d0d5432d9a3977aee7bbbef9%7C0%7C0%7C639166156018705381%7CUnknown%7CTWFpbGZsb3d8eyJFbXB0eU1hcGkiOnRydWUsIlYiOiIwLjAuMDAwMCIsIlAiOiJXaW4zMiIsIkFOIjoiTWFpbCIsIldUIjoyfQ%3D%3D%7C0%7C%7C%7C&amp;sdata=oX4Lt71QnvA7LsengHssSYZCgj4R%2F%2Fu6OoDl6QY8k1c%3D&amp;reserved=0" TargetMode="External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mailto:bohrerse@id.doe.gov" TargetMode="External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resl.id.energy.gov/doelap/doelap.html" TargetMode="External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1828800"/>
            <a:ext cx="7696200" cy="2209800"/>
          </a:xfrm>
        </p:spPr>
        <p:txBody>
          <a:bodyPr/>
          <a:lstStyle/>
          <a:p>
            <a:r>
              <a:rPr lang="en-US" sz="4000" dirty="0"/>
              <a:t>DOELAP Assessor Training</a:t>
            </a:r>
            <a:br>
              <a:rPr lang="en-US" sz="4000" dirty="0"/>
            </a:br>
            <a:r>
              <a:rPr lang="en-US" sz="3200" dirty="0"/>
              <a:t>Assessment Preparation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Idaho Falls, ID</a:t>
            </a:r>
          </a:p>
          <a:p>
            <a:r>
              <a:rPr lang="en-US" dirty="0"/>
              <a:t>September 2023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2CA5A2-C39E-A5DE-CA72-36D0DF43B5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6600" y="152400"/>
            <a:ext cx="5410200" cy="1219200"/>
          </a:xfrm>
        </p:spPr>
        <p:txBody>
          <a:bodyPr/>
          <a:lstStyle/>
          <a:p>
            <a:r>
              <a:rPr lang="en-US" dirty="0"/>
              <a:t>Selection of Assessors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760ED5-0ECC-37A1-8303-DC888BB16A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Around the first of the year (B session) and first of March (A session), you’ll get an email soliciting interest and availability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0CA26B-E354-2816-FF67-4A64F061D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DOELAP Assessor Training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98DBF52-C591-92F9-96D8-2B7FE19012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43200"/>
            <a:ext cx="9144000" cy="3400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2078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0CE620-6591-5509-FA5A-9F095AC40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4200" y="152400"/>
            <a:ext cx="5562600" cy="1219200"/>
          </a:xfrm>
        </p:spPr>
        <p:txBody>
          <a:bodyPr/>
          <a:lstStyle/>
          <a:p>
            <a:r>
              <a:rPr lang="en-US" dirty="0"/>
              <a:t>Selection of Assessors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5C2DC9-03AF-B470-D53A-522050A745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85950"/>
            <a:ext cx="8229600" cy="4724400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B session assessments are typically done ~mid-March to April</a:t>
            </a:r>
          </a:p>
          <a:p>
            <a:r>
              <a:rPr lang="en-US" dirty="0"/>
              <a:t>A session assessments are typically done ~mid-May to mid-July</a:t>
            </a:r>
          </a:p>
          <a:p>
            <a:r>
              <a:rPr lang="en-US" dirty="0"/>
              <a:t>No later than ~3</a:t>
            </a:r>
            <a:r>
              <a:rPr lang="en-US" baseline="30000" dirty="0"/>
              <a:t>rd </a:t>
            </a:r>
            <a:r>
              <a:rPr lang="en-US" dirty="0"/>
              <a:t>week of July</a:t>
            </a:r>
          </a:p>
          <a:p>
            <a:r>
              <a:rPr lang="en-US" dirty="0"/>
              <a:t>Must complete 3 assessments prior to being assigned Team Lead</a:t>
            </a:r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49B20E-BAE8-9B8C-54D6-0AEBAB7215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DOELAP Assessor Training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42EC7B8-4BE7-1399-8C77-A06D98FB05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01545"/>
            <a:ext cx="9144000" cy="3275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4580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Prepare for the Assessment</a:t>
            </a:r>
          </a:p>
        </p:txBody>
      </p:sp>
      <p:sp>
        <p:nvSpPr>
          <p:cNvPr id="22531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Good planning maximizes the effectiveness of the assessment</a:t>
            </a:r>
          </a:p>
          <a:p>
            <a:r>
              <a:rPr lang="en-US" dirty="0"/>
              <a:t>Planning is critical to the success of the assessment</a:t>
            </a:r>
          </a:p>
          <a:p>
            <a:r>
              <a:rPr lang="en-US" dirty="0"/>
              <a:t>Communication between assessment team members and the program to be assessed enhances both successful planning and eliminates the element of surprise </a:t>
            </a:r>
          </a:p>
          <a:p>
            <a:r>
              <a:rPr lang="en-US" dirty="0"/>
              <a:t>The STM will provide a link for the assessment materials.</a:t>
            </a:r>
          </a:p>
          <a:p>
            <a:r>
              <a:rPr lang="en-US" dirty="0"/>
              <a:t>Discussion on document sharing/availability</a:t>
            </a:r>
          </a:p>
          <a:p>
            <a:pPr>
              <a:buNone/>
            </a:pPr>
            <a:r>
              <a:rPr lang="en-US" sz="2800" dirty="0"/>
              <a:t>			</a:t>
            </a:r>
          </a:p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DOELAP Assessor Training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Assessment Team Lead Duties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800" dirty="0"/>
              <a:t>Team Lead works with site to arrange:</a:t>
            </a:r>
          </a:p>
          <a:p>
            <a:pPr lvl="1"/>
            <a:r>
              <a:rPr lang="en-US" sz="1600" dirty="0"/>
              <a:t>Lodging  </a:t>
            </a:r>
          </a:p>
          <a:p>
            <a:pPr lvl="1"/>
            <a:r>
              <a:rPr lang="en-US" sz="1600" dirty="0"/>
              <a:t>Map</a:t>
            </a:r>
          </a:p>
          <a:p>
            <a:pPr lvl="1"/>
            <a:r>
              <a:rPr lang="en-US" sz="1600" dirty="0"/>
              <a:t>Security Clearances  </a:t>
            </a:r>
          </a:p>
          <a:p>
            <a:pPr lvl="1"/>
            <a:r>
              <a:rPr lang="en-US" sz="1600" dirty="0"/>
              <a:t>Site resources (computers, printers, staging room)</a:t>
            </a:r>
          </a:p>
          <a:p>
            <a:pPr lvl="1"/>
            <a:r>
              <a:rPr lang="en-US" sz="1600" dirty="0"/>
              <a:t>Scheduling opening meeting</a:t>
            </a:r>
          </a:p>
          <a:p>
            <a:pPr lvl="2"/>
            <a:r>
              <a:rPr lang="en-US" sz="1400" dirty="0"/>
              <a:t>Interested Management</a:t>
            </a:r>
          </a:p>
          <a:p>
            <a:pPr lvl="2"/>
            <a:r>
              <a:rPr lang="en-US" sz="1400" dirty="0"/>
              <a:t>Site staff (radiobioassay, dosimetry, quality assurance)</a:t>
            </a:r>
          </a:p>
          <a:p>
            <a:pPr lvl="2"/>
            <a:r>
              <a:rPr lang="en-US" sz="1400" dirty="0"/>
              <a:t>DOE Field/Area Office representative</a:t>
            </a:r>
          </a:p>
          <a:p>
            <a:pPr lvl="1"/>
            <a:r>
              <a:rPr lang="en-US" sz="1600" dirty="0"/>
              <a:t>Discusses preliminary findings with other assessors after initial review of documents.</a:t>
            </a:r>
          </a:p>
          <a:p>
            <a:pPr lvl="1"/>
            <a:r>
              <a:rPr lang="en-US" sz="1600" dirty="0"/>
              <a:t>May draft preliminary report before assessment.</a:t>
            </a:r>
          </a:p>
          <a:p>
            <a:pPr lvl="2"/>
            <a:r>
              <a:rPr lang="en-US" dirty="0"/>
              <a:t>Incomplete or non-compliant items.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DOELAP Assessor Training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66989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Assessment Materials</a:t>
            </a:r>
          </a:p>
        </p:txBody>
      </p:sp>
      <p:sp>
        <p:nvSpPr>
          <p:cNvPr id="22531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Site DOELAP application</a:t>
            </a:r>
          </a:p>
          <a:p>
            <a:r>
              <a:rPr lang="en-US" dirty="0"/>
              <a:t>Quality Assurance Plan (QAP) submitted with the application</a:t>
            </a:r>
          </a:p>
          <a:p>
            <a:pPr lvl="1"/>
            <a:r>
              <a:rPr lang="en-US" dirty="0"/>
              <a:t> the QAP is also available from the link in question 11 on the application</a:t>
            </a:r>
          </a:p>
          <a:p>
            <a:r>
              <a:rPr lang="en-US" dirty="0"/>
              <a:t>Performance Testing results for the Test Session</a:t>
            </a:r>
          </a:p>
          <a:p>
            <a:pPr lvl="1"/>
            <a:r>
              <a:rPr lang="en-US" dirty="0"/>
              <a:t>Results may be from the previous test session, e.g. Landauer tests in   26-A, the site applies in 26-B</a:t>
            </a:r>
          </a:p>
          <a:p>
            <a:r>
              <a:rPr lang="en-US" dirty="0"/>
              <a:t>Previous onsite assessment in PDF and Word file formats </a:t>
            </a:r>
          </a:p>
          <a:p>
            <a:pPr lvl="1"/>
            <a:r>
              <a:rPr lang="en-US" dirty="0"/>
              <a:t>the Word file is converted (with errors) from the PDF file… use with caution</a:t>
            </a:r>
          </a:p>
          <a:p>
            <a:pPr marL="346075" lvl="1" indent="0">
              <a:buNone/>
            </a:pPr>
            <a:endParaRPr lang="en-US" dirty="0"/>
          </a:p>
          <a:p>
            <a:pPr marL="346075" lvl="1" indent="0">
              <a:buNone/>
            </a:pPr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DOELAP Assessor Training</a:t>
            </a:r>
          </a:p>
        </p:txBody>
      </p:sp>
    </p:spTree>
    <p:extLst>
      <p:ext uri="{BB962C8B-B14F-4D97-AF65-F5344CB8AC3E}">
        <p14:creationId xmlns:p14="http://schemas.microsoft.com/office/powerpoint/2010/main" val="22056310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Assessment Materials</a:t>
            </a:r>
          </a:p>
        </p:txBody>
      </p:sp>
      <p:sp>
        <p:nvSpPr>
          <p:cNvPr id="22531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corrective action plan from the previous onsite assessment </a:t>
            </a:r>
          </a:p>
          <a:p>
            <a:pPr lvl="1"/>
            <a:r>
              <a:rPr lang="en-US" dirty="0"/>
              <a:t>Vendor CAP?</a:t>
            </a:r>
          </a:p>
          <a:p>
            <a:r>
              <a:rPr lang="en-US" dirty="0"/>
              <a:t>a packet of assessor files that will be helpful for the onsite assessment  </a:t>
            </a:r>
          </a:p>
          <a:p>
            <a:pPr lvl="1"/>
            <a:r>
              <a:rPr lang="en-US" dirty="0"/>
              <a:t>Next slide will list the files</a:t>
            </a:r>
          </a:p>
          <a:p>
            <a:r>
              <a:rPr lang="en-US" dirty="0"/>
              <a:t>additional documents or messages that may be pertinent to the site being assessed or to the implementation of the DOELAP standards </a:t>
            </a:r>
          </a:p>
          <a:p>
            <a:pPr lvl="1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DOELAP Assessor Training</a:t>
            </a:r>
          </a:p>
        </p:txBody>
      </p:sp>
    </p:spTree>
    <p:extLst>
      <p:ext uri="{BB962C8B-B14F-4D97-AF65-F5344CB8AC3E}">
        <p14:creationId xmlns:p14="http://schemas.microsoft.com/office/powerpoint/2010/main" val="40957968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Assessment Files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DOELAP Assessor Training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B99304-360E-0C98-AEE1-66F3C4C3A6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>
                <a:hlinkClick r:id="rId2"/>
              </a:rPr>
              <a:t>https://resl.id.energy.gov/assessordata/dosimetry/Audit%20Sites/HanfordMIS/HanfordMIS.html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15998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C8CC8A-289C-EF7A-00A5-B520701C13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9400" y="152400"/>
            <a:ext cx="5943600" cy="1219200"/>
          </a:xfrm>
        </p:spPr>
        <p:txBody>
          <a:bodyPr/>
          <a:lstStyle/>
          <a:p>
            <a:r>
              <a:rPr lang="en-US" dirty="0"/>
              <a:t>AI Assistance for Assessment Preparation?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8036C1-9FED-D976-C94B-BDB084680C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Applicant site and assessor site cyber/information security policies</a:t>
            </a:r>
          </a:p>
          <a:p>
            <a:pPr lvl="1"/>
            <a:r>
              <a:rPr lang="en-US" dirty="0"/>
              <a:t>Approved platforms, information type, </a:t>
            </a:r>
          </a:p>
          <a:p>
            <a:r>
              <a:rPr lang="en-US" dirty="0"/>
              <a:t>Strategies</a:t>
            </a:r>
          </a:p>
          <a:p>
            <a:pPr lvl="1"/>
            <a:r>
              <a:rPr lang="en-US" dirty="0"/>
              <a:t>Key word/phrase searching</a:t>
            </a:r>
          </a:p>
          <a:p>
            <a:pPr lvl="1"/>
            <a:r>
              <a:rPr lang="en-US" dirty="0"/>
              <a:t>Narrowing down areas to focus on</a:t>
            </a:r>
          </a:p>
          <a:p>
            <a:pPr lvl="1"/>
            <a:r>
              <a:rPr lang="en-US" dirty="0"/>
              <a:t>Organizing notes or report</a:t>
            </a:r>
          </a:p>
          <a:p>
            <a:r>
              <a:rPr lang="en-US" dirty="0"/>
              <a:t>Importance of the human element</a:t>
            </a:r>
          </a:p>
          <a:p>
            <a:pPr lvl="1"/>
            <a:r>
              <a:rPr lang="en-US" dirty="0"/>
              <a:t>Use AI as a starting point, follow up in real life</a:t>
            </a:r>
          </a:p>
          <a:p>
            <a:pPr lvl="1"/>
            <a:r>
              <a:rPr lang="en-US" dirty="0"/>
              <a:t>Verify anything AI tells you</a:t>
            </a:r>
          </a:p>
          <a:p>
            <a:pPr lvl="1"/>
            <a:r>
              <a:rPr lang="en-US" dirty="0"/>
              <a:t>Review anything AI creates for accuracy/relevance</a:t>
            </a:r>
          </a:p>
          <a:p>
            <a:pPr lvl="1"/>
            <a:r>
              <a:rPr lang="en-US" dirty="0"/>
              <a:t>Use AI as a tool, assessors are </a:t>
            </a:r>
            <a:r>
              <a:rPr lang="en-US"/>
              <a:t>fundamentally responsible</a:t>
            </a: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B476D6-7B6A-C9D8-E37B-AB35CE1B6A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DOELAP Assessor Training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58530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Assessment Checklist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DOELAP Assessor Training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03AAB61-DE48-982A-9291-4569FF471A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0730" y="1668156"/>
            <a:ext cx="4202539" cy="5189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0016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DOELAP Assessment procedure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DOELAP Assessor Training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9369603-EDBA-0AF5-12C6-8F230BF03B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3352" y="1632284"/>
            <a:ext cx="4297295" cy="5256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5525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Assessment Checklist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DOELAP Assessor Training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B5F8CDE-B21F-B7DC-84E1-7F6E261162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93461"/>
            <a:ext cx="9144000" cy="4071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0066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Meeting Attendance Sheets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DOELAP Assessor Training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79A26ED-E4DA-4CD5-49E0-147C2D3820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1" y="1573851"/>
            <a:ext cx="4191000" cy="503649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3CE38CC-0223-A2ED-8C78-7CDEFCA11D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5800" y="1602513"/>
            <a:ext cx="4463804" cy="5045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3399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Assessment Report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DOELAP Assessor Training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09600" y="1676400"/>
            <a:ext cx="8077200" cy="4572000"/>
          </a:xfrm>
        </p:spPr>
        <p:txBody>
          <a:bodyPr/>
          <a:lstStyle/>
          <a:p>
            <a:r>
              <a:rPr lang="en-US" dirty="0"/>
              <a:t>Previous Assessment Report</a:t>
            </a:r>
          </a:p>
          <a:p>
            <a:r>
              <a:rPr lang="en-US" dirty="0"/>
              <a:t>Blank Assessment Report</a:t>
            </a:r>
          </a:p>
          <a:p>
            <a:r>
              <a:rPr lang="en-US" dirty="0"/>
              <a:t>If using the previous assessment report make sure to change the name in the instructions to the field office.  The field office should forward the Site’s response with a cover letter indicating concurrence to: </a:t>
            </a:r>
          </a:p>
          <a:p>
            <a:pPr marL="0" indent="0">
              <a:buNone/>
            </a:pPr>
            <a:r>
              <a:rPr lang="en-US" sz="1200" dirty="0">
                <a:solidFill>
                  <a:srgbClr val="FF0000"/>
                </a:solidFill>
              </a:rPr>
              <a:t>Steve Bohrer</a:t>
            </a:r>
            <a:r>
              <a:rPr lang="en-US" sz="1200" dirty="0"/>
              <a:t>, Senior Technical Manager for DOELAP</a:t>
            </a:r>
          </a:p>
          <a:p>
            <a:pPr marL="0" indent="0">
              <a:buNone/>
            </a:pPr>
            <a:r>
              <a:rPr lang="en-US" sz="1200" dirty="0"/>
              <a:t>Radiological and Environmental Sciences Laboratory</a:t>
            </a:r>
          </a:p>
          <a:p>
            <a:pPr marL="0" indent="0">
              <a:buNone/>
            </a:pPr>
            <a:r>
              <a:rPr lang="en-US" sz="1200" dirty="0"/>
              <a:t>U.S. Department of Energy, Idaho Operations Office</a:t>
            </a:r>
          </a:p>
          <a:p>
            <a:pPr marL="0" indent="0">
              <a:buNone/>
            </a:pPr>
            <a:r>
              <a:rPr lang="en-US" sz="1200" dirty="0"/>
              <a:t>1955 Fremont Ave., MS 2112</a:t>
            </a:r>
          </a:p>
          <a:p>
            <a:pPr marL="0" indent="0">
              <a:buNone/>
            </a:pPr>
            <a:r>
              <a:rPr lang="en-US" sz="1200" dirty="0"/>
              <a:t>Idaho Falls, Idaho  83415-2112</a:t>
            </a:r>
          </a:p>
          <a:p>
            <a:pPr marL="0" indent="0">
              <a:buNone/>
            </a:pPr>
            <a:r>
              <a:rPr lang="en-US" sz="1200" dirty="0">
                <a:hlinkClick r:id="rId2"/>
              </a:rPr>
              <a:t>bohrerse@id.doe.gov</a:t>
            </a:r>
            <a:endParaRPr lang="en-US" sz="1200" dirty="0"/>
          </a:p>
          <a:p>
            <a:pPr marL="0" indent="0">
              <a:buNone/>
            </a:pPr>
            <a:r>
              <a:rPr lang="en-US" sz="1800" dirty="0"/>
              <a:t>Change the name from Guy Backstrom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10588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9AF8A9-0944-4682-ABD9-9912E01680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DOELAP Questionnaires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6B4098-01EE-F690-6A63-4FB6610499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Found at RESL external website:</a:t>
            </a:r>
          </a:p>
          <a:p>
            <a:pPr lvl="1"/>
            <a:r>
              <a:rPr lang="en-US" dirty="0">
                <a:hlinkClick r:id="rId2"/>
              </a:rPr>
              <a:t>https://resl.id.energy.gov/doelap/doelap.html</a:t>
            </a:r>
            <a:endParaRPr lang="en-US" dirty="0"/>
          </a:p>
          <a:p>
            <a:r>
              <a:rPr lang="en-US" dirty="0"/>
              <a:t>Dosimetry Performance Test Questionnaire</a:t>
            </a:r>
          </a:p>
          <a:p>
            <a:r>
              <a:rPr lang="en-US" dirty="0"/>
              <a:t>Radiobioassay Performance Test Questionnaire</a:t>
            </a:r>
          </a:p>
          <a:p>
            <a:r>
              <a:rPr lang="en-US" dirty="0"/>
              <a:t>Program Assessment Questionnaire</a:t>
            </a:r>
          </a:p>
          <a:p>
            <a:r>
              <a:rPr lang="en-US" dirty="0"/>
              <a:t>Assessor Evaluation</a:t>
            </a:r>
          </a:p>
          <a:p>
            <a:r>
              <a:rPr lang="en-US" dirty="0"/>
              <a:t>Encourage sites to provide feedback to DOELAP through the questionnaires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081A40-B2D3-9EFA-F7D9-7B14B124F7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DOELAP Assessor Training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16707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en-US" sz="4000" dirty="0"/>
          </a:p>
          <a:p>
            <a:pPr algn="ctr">
              <a:buNone/>
            </a:pPr>
            <a:endParaRPr lang="en-US" sz="4000" dirty="0"/>
          </a:p>
          <a:p>
            <a:pPr algn="ctr">
              <a:buNone/>
            </a:pPr>
            <a:r>
              <a:rPr lang="en-US" sz="4000" dirty="0"/>
              <a:t>Questions?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DOELAP Assessor Training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ixel">
  <a:themeElements>
    <a:clrScheme name="Pixel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Pixe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DOE NE Large">
  <a:themeElements>
    <a:clrScheme name="DOE NE Larg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OE NE Large">
      <a:majorFont>
        <a:latin typeface="Arial Black"/>
        <a:ea typeface=""/>
        <a:cs typeface=""/>
      </a:majorFont>
      <a:minorFont>
        <a:latin typeface="Arial Blac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OE NE Larg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OE NE Larg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OE NE Larg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OE NE Larg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OE NE Larg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OE NE Larg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OE NE Larg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OE NE Larg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OE NE Larg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OE NE Larg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OE NE Larg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OE NE Larg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Pixel</Template>
  <TotalTime>4315</TotalTime>
  <Words>660</Words>
  <Application>Microsoft Office PowerPoint</Application>
  <PresentationFormat>On-screen Show (4:3)</PresentationFormat>
  <Paragraphs>113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Arial</vt:lpstr>
      <vt:lpstr>Arial Black</vt:lpstr>
      <vt:lpstr>Symbol</vt:lpstr>
      <vt:lpstr>Tahoma</vt:lpstr>
      <vt:lpstr>Times New Roman</vt:lpstr>
      <vt:lpstr>Wingdings</vt:lpstr>
      <vt:lpstr>Pixel</vt:lpstr>
      <vt:lpstr>DOE NE Large</vt:lpstr>
      <vt:lpstr>DOELAP Assessor Training Assessment Preparation</vt:lpstr>
      <vt:lpstr>Selection of Assessors</vt:lpstr>
      <vt:lpstr>Selection of Assessors</vt:lpstr>
      <vt:lpstr>Prepare for the Assessment</vt:lpstr>
      <vt:lpstr>Assessment Team Lead Duties</vt:lpstr>
      <vt:lpstr>Assessment Materials</vt:lpstr>
      <vt:lpstr>Assessment Materials</vt:lpstr>
      <vt:lpstr>Assessment Files</vt:lpstr>
      <vt:lpstr>AI Assistance for Assessment Preparation?</vt:lpstr>
      <vt:lpstr>Assessment Checklist</vt:lpstr>
      <vt:lpstr>DOELAP Assessment procedure</vt:lpstr>
      <vt:lpstr>Assessment Checklist</vt:lpstr>
      <vt:lpstr>Meeting Attendance Sheets</vt:lpstr>
      <vt:lpstr>Assessment Report</vt:lpstr>
      <vt:lpstr>DOELAP Questionnaires</vt:lpstr>
      <vt:lpstr>PowerPoint Presentation</vt:lpstr>
    </vt:vector>
  </TitlesOfParts>
  <Company>DOEID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DOELAP Assessor Training Session 2 – Process</dc:title>
  <dc:creator>Guy Backstrom</dc:creator>
  <cp:lastModifiedBy>Bohrer, Steven E</cp:lastModifiedBy>
  <cp:revision>176</cp:revision>
  <cp:lastPrinted>2015-10-02T17:23:25Z</cp:lastPrinted>
  <dcterms:created xsi:type="dcterms:W3CDTF">2002-08-06T16:42:03Z</dcterms:created>
  <dcterms:modified xsi:type="dcterms:W3CDTF">2026-09-10T21:42:49Z</dcterms:modified>
</cp:coreProperties>
</file>